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5" r:id="rId6"/>
    <p:sldId id="264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AEE28-F760-462E-BFE8-31476E910717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64925-1235-4194-AE85-DAFF0515F9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046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3D5B884-9E2F-473A-9764-22AEEAC76792}" type="datetime1">
              <a:rPr lang="ru-RU" smtClean="0"/>
              <a:pPr/>
              <a:t>04.01.2021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A4A0-12BD-4195-8756-8CC8622C8E63}" type="datetime1">
              <a:rPr lang="ru-RU" smtClean="0"/>
              <a:pPr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84B2DB3-8061-46B7-B5B9-69FEEC12FE94}" type="datetime1">
              <a:rPr lang="ru-RU" smtClean="0"/>
              <a:pPr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4801-2C78-4F94-A9CF-E7AC6BEB13D0}" type="datetime1">
              <a:rPr lang="ru-RU" smtClean="0"/>
              <a:pPr/>
              <a:t>04.01.2021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4B10-D87E-42A8-8099-B1388219EA53}" type="datetime1">
              <a:rPr lang="ru-RU" smtClean="0"/>
              <a:pPr/>
              <a:t>04.01.2021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AC3FFD1-4F7B-4A13-B322-0694413F3DBB}" type="datetime1">
              <a:rPr lang="ru-RU" smtClean="0"/>
              <a:pPr/>
              <a:t>04.01.2021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6FD6200-228D-4C89-B635-F96C23654A47}" type="datetime1">
              <a:rPr lang="ru-RU" smtClean="0"/>
              <a:pPr/>
              <a:t>04.01.2021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2857-F00C-4A7C-9FAA-1601DD6405D2}" type="datetime1">
              <a:rPr lang="ru-RU" smtClean="0"/>
              <a:pPr/>
              <a:t>04.01.2021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D461-DAA6-4894-8D8B-C557DC9439BC}" type="datetime1">
              <a:rPr lang="ru-RU" smtClean="0"/>
              <a:pPr/>
              <a:t>04.01.2021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1EA8-AF25-4987-94AA-B7B0E86029A1}" type="datetime1">
              <a:rPr lang="ru-RU" smtClean="0"/>
              <a:pPr/>
              <a:t>04.01.2021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1C3C5AA-3267-45CB-93E8-A974503B75E3}" type="datetime1">
              <a:rPr lang="ru-RU" smtClean="0"/>
              <a:pPr/>
              <a:t>04.01.2021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096CE5-FBC2-47E7-A07F-BEBFE5C6173C}" type="datetime1">
              <a:rPr lang="ru-RU" smtClean="0"/>
              <a:pPr/>
              <a:t>04.01.2021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428736"/>
            <a:ext cx="7834322" cy="18288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Этимология слов. Этимологический словарь</a:t>
            </a:r>
            <a:endParaRPr lang="ru-RU" sz="6000" b="1" dirty="0">
              <a:solidFill>
                <a:srgbClr val="FF5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6021288"/>
            <a:ext cx="7200800" cy="68580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357818" y="236538"/>
            <a:ext cx="3286147" cy="365125"/>
          </a:xfrm>
        </p:spPr>
        <p:txBody>
          <a:bodyPr/>
          <a:lstStyle/>
          <a:p>
            <a:r>
              <a:rPr lang="ru-RU" b="1" i="1" dirty="0" smtClean="0"/>
              <a:t>Урок русского языка в 6 классе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Этимология</a:t>
            </a:r>
            <a:endParaRPr lang="ru-RU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400" b="1" dirty="0" smtClean="0"/>
              <a:t>греч.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etymologia</a:t>
            </a:r>
            <a:r>
              <a:rPr lang="en-US" sz="4400" b="1" dirty="0" smtClean="0"/>
              <a:t> </a:t>
            </a:r>
            <a:r>
              <a:rPr lang="ru-RU" sz="4400" b="1" dirty="0" smtClean="0"/>
              <a:t>от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etimon</a:t>
            </a:r>
            <a:r>
              <a:rPr lang="ru-RU" sz="4400" b="1" i="1" dirty="0" smtClean="0"/>
              <a:t> –«</a:t>
            </a:r>
            <a:r>
              <a:rPr lang="ru-RU" sz="4400" b="1" dirty="0" smtClean="0"/>
              <a:t>истинное значение слова»; </a:t>
            </a:r>
          </a:p>
          <a:p>
            <a:r>
              <a:rPr lang="ru-RU" sz="4400" b="1" dirty="0" smtClean="0"/>
              <a:t>это наука об истинном (или первоначальном) значении слова</a:t>
            </a:r>
          </a:p>
          <a:p>
            <a:pPr>
              <a:buNone/>
            </a:pPr>
            <a:endParaRPr lang="ru-RU" sz="4400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разбора по структуре слова: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2362200"/>
            <a:ext cx="8153400" cy="3424254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Морфемный</a:t>
            </a:r>
          </a:p>
          <a:p>
            <a:r>
              <a:rPr lang="ru-RU" sz="5400" b="1" dirty="0" smtClean="0"/>
              <a:t>Словообразовательный</a:t>
            </a:r>
          </a:p>
          <a:p>
            <a:r>
              <a:rPr lang="ru-RU" sz="5400" b="1" dirty="0" smtClean="0"/>
              <a:t>Этимологический </a:t>
            </a:r>
            <a:endParaRPr lang="ru-RU" sz="5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36000" cy="1271574"/>
          </a:xfrm>
        </p:spPr>
        <p:txBody>
          <a:bodyPr anchor="t">
            <a:noAutofit/>
          </a:bodyPr>
          <a:lstStyle/>
          <a:p>
            <a:pPr algn="ctr"/>
            <a:r>
              <a:rPr lang="ru-RU" sz="3200" b="1" dirty="0" smtClean="0"/>
              <a:t>Что сообщается в словарной статье этимологического словаря ?</a:t>
            </a:r>
            <a:endParaRPr lang="ru-RU" sz="3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5775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Исконно-русское слово или заимствованное; если слово заимствованное, указывается язык-источник</a:t>
            </a:r>
          </a:p>
          <a:p>
            <a:r>
              <a:rPr lang="ru-RU" b="1" dirty="0" smtClean="0"/>
              <a:t>От какого слова и каким способом было образовано слово</a:t>
            </a:r>
          </a:p>
          <a:p>
            <a:r>
              <a:rPr lang="ru-RU" b="1" dirty="0" smtClean="0"/>
              <a:t>Какие родственные слова существуют у данного слова в современном русском языке, а также в других языках</a:t>
            </a:r>
          </a:p>
          <a:p>
            <a:r>
              <a:rPr lang="ru-RU" b="1" dirty="0" smtClean="0"/>
              <a:t>Какие звуковые и смысловые изменения произошли в слове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Задание 3.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642910" y="1643050"/>
            <a:ext cx="8072494" cy="49006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Колокол, клацать (-</a:t>
            </a:r>
            <a:r>
              <a:rPr lang="ru-RU" sz="2800" b="1" dirty="0" err="1" smtClean="0"/>
              <a:t>оло</a:t>
            </a:r>
            <a:r>
              <a:rPr lang="ru-RU" sz="2800" b="1" dirty="0" smtClean="0"/>
              <a:t>-/-</a:t>
            </a:r>
            <a:r>
              <a:rPr lang="ru-RU" sz="2800" b="1" dirty="0" err="1" smtClean="0"/>
              <a:t>ла</a:t>
            </a:r>
            <a:r>
              <a:rPr lang="ru-RU" sz="2800" b="1" dirty="0" smtClean="0"/>
              <a:t>-)		</a:t>
            </a:r>
          </a:p>
          <a:p>
            <a:pPr>
              <a:buNone/>
            </a:pPr>
            <a:r>
              <a:rPr lang="ru-RU" sz="2800" b="1" dirty="0" smtClean="0"/>
              <a:t>Колобок, колея, околица (коло- - «круг»)</a:t>
            </a:r>
          </a:p>
          <a:p>
            <a:pPr>
              <a:buNone/>
            </a:pPr>
            <a:r>
              <a:rPr lang="ru-RU" sz="2800" b="1" dirty="0" smtClean="0"/>
              <a:t>Облако, наволочка, влачиться (-</a:t>
            </a:r>
            <a:r>
              <a:rPr lang="ru-RU" sz="2800" b="1" dirty="0" err="1" smtClean="0"/>
              <a:t>оло</a:t>
            </a:r>
            <a:r>
              <a:rPr lang="ru-RU" sz="2800" b="1" dirty="0" smtClean="0"/>
              <a:t>-/-</a:t>
            </a:r>
            <a:r>
              <a:rPr lang="ru-RU" sz="2800" b="1" dirty="0" err="1" smtClean="0"/>
              <a:t>ла</a:t>
            </a:r>
            <a:r>
              <a:rPr lang="ru-RU" sz="2800" b="1" dirty="0" smtClean="0"/>
              <a:t>-/-</a:t>
            </a:r>
            <a:r>
              <a:rPr lang="ru-RU" sz="2800" b="1" dirty="0" err="1" smtClean="0"/>
              <a:t>ле</a:t>
            </a:r>
            <a:r>
              <a:rPr lang="ru-RU" sz="2800" b="1" dirty="0" smtClean="0"/>
              <a:t>-)</a:t>
            </a:r>
          </a:p>
          <a:p>
            <a:pPr>
              <a:buNone/>
            </a:pPr>
            <a:r>
              <a:rPr lang="ru-RU" sz="2800" b="1" dirty="0" smtClean="0"/>
              <a:t>Пружина, подпруга </a:t>
            </a:r>
          </a:p>
          <a:p>
            <a:pPr>
              <a:buNone/>
            </a:pPr>
            <a:r>
              <a:rPr lang="ru-RU" sz="2800" b="1" dirty="0" smtClean="0"/>
              <a:t>Недуг, дюжий (</a:t>
            </a:r>
            <a:r>
              <a:rPr lang="ru-RU" sz="2800" b="1" dirty="0" err="1" smtClean="0"/>
              <a:t>дюжий</a:t>
            </a:r>
            <a:r>
              <a:rPr lang="ru-RU" sz="2800" b="1" dirty="0" smtClean="0"/>
              <a:t> – «здоровый»)		</a:t>
            </a:r>
          </a:p>
          <a:p>
            <a:pPr>
              <a:buNone/>
            </a:pPr>
            <a:r>
              <a:rPr lang="ru-RU" sz="2800" b="1" dirty="0" smtClean="0"/>
              <a:t>Презрение, зрелище, позор (</a:t>
            </a:r>
            <a:r>
              <a:rPr lang="ru-RU" sz="2800" b="1" dirty="0" err="1" smtClean="0"/>
              <a:t>зор</a:t>
            </a:r>
            <a:r>
              <a:rPr lang="ru-RU" sz="2800" b="1" dirty="0" smtClean="0"/>
              <a:t>-/</a:t>
            </a:r>
            <a:r>
              <a:rPr lang="ru-RU" sz="2800" b="1" dirty="0" err="1" smtClean="0"/>
              <a:t>зр</a:t>
            </a:r>
            <a:r>
              <a:rPr lang="ru-RU" sz="2800" b="1" dirty="0" smtClean="0"/>
              <a:t>-)	</a:t>
            </a:r>
          </a:p>
          <a:p>
            <a:pPr>
              <a:buNone/>
            </a:pPr>
            <a:r>
              <a:rPr lang="ru-RU" sz="2800" b="1" dirty="0" smtClean="0"/>
              <a:t>Рыжий, рысь,  ржавый		</a:t>
            </a:r>
          </a:p>
          <a:p>
            <a:pPr>
              <a:buNone/>
            </a:pPr>
            <a:r>
              <a:rPr lang="ru-RU" sz="2800" b="1" dirty="0" smtClean="0"/>
              <a:t>Печаль, печень, беспечный, пекарня	</a:t>
            </a:r>
          </a:p>
          <a:p>
            <a:pPr>
              <a:buNone/>
            </a:pPr>
            <a:r>
              <a:rPr lang="ru-RU" sz="2800" b="1" dirty="0" smtClean="0"/>
              <a:t>Медведь, еда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Из каких языков эти слова?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 numCol="2">
            <a:noAutofit/>
          </a:bodyPr>
          <a:lstStyle/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школа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портфель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ранец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карандаш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тундра </a:t>
            </a:r>
          </a:p>
          <a:p>
            <a:pPr>
              <a:buNone/>
            </a:pPr>
            <a:endParaRPr lang="ru-R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конфета 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чай  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сахар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каратэ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шоколад  </a:t>
            </a:r>
          </a:p>
          <a:p>
            <a:pPr>
              <a:buNone/>
            </a:pPr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бегемот</a:t>
            </a:r>
          </a:p>
          <a:p>
            <a:pPr>
              <a:buNone/>
            </a:pP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53400" cy="77150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Ключик к тайне некоторых международных слов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214282" y="1714488"/>
          <a:ext cx="8715436" cy="47863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85950"/>
                <a:gridCol w="2598920"/>
                <a:gridCol w="4330566"/>
              </a:tblGrid>
              <a:tr h="979959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Грецизмы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Их значение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Производные слова</a:t>
                      </a:r>
                      <a:endParaRPr lang="ru-RU" sz="2800" b="1" dirty="0"/>
                    </a:p>
                  </a:txBody>
                  <a:tcPr/>
                </a:tc>
              </a:tr>
              <a:tr h="79264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грамм(</a:t>
                      </a:r>
                      <a:r>
                        <a:rPr lang="ru-RU" sz="2800" b="1" dirty="0" err="1" smtClean="0"/>
                        <a:t>ат</a:t>
                      </a:r>
                      <a:r>
                        <a:rPr lang="ru-RU" sz="2800" b="1" dirty="0" smtClean="0"/>
                        <a:t>)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буква, запись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/>
                        <a:t>телеграмма, граммофон</a:t>
                      </a:r>
                      <a:endParaRPr lang="ru-RU" sz="2800" b="1" i="1" dirty="0"/>
                    </a:p>
                  </a:txBody>
                  <a:tcPr/>
                </a:tc>
              </a:tr>
              <a:tr h="59945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поли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много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/>
                        <a:t>полиглот, Полинезия</a:t>
                      </a:r>
                      <a:endParaRPr lang="ru-RU" sz="2800" b="1" i="1" dirty="0"/>
                    </a:p>
                  </a:txBody>
                  <a:tcPr/>
                </a:tc>
              </a:tr>
              <a:tr h="59945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фант</a:t>
                      </a:r>
                      <a:r>
                        <a:rPr lang="ru-RU" sz="2800" b="1" baseline="0" dirty="0" smtClean="0"/>
                        <a:t>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воображение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/>
                        <a:t>фантом, фантазия</a:t>
                      </a:r>
                      <a:endParaRPr lang="ru-RU" sz="2800" b="1" i="1" dirty="0"/>
                    </a:p>
                  </a:txBody>
                  <a:tcPr/>
                </a:tc>
              </a:tr>
              <a:tr h="599454">
                <a:tc>
                  <a:txBody>
                    <a:bodyPr/>
                    <a:lstStyle/>
                    <a:p>
                      <a:r>
                        <a:rPr lang="ru-RU" sz="2800" b="1" dirty="0" err="1" smtClean="0"/>
                        <a:t>хрон</a:t>
                      </a:r>
                      <a:r>
                        <a:rPr lang="ru-RU" sz="2800" b="1" dirty="0" smtClean="0"/>
                        <a:t>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время 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/>
                        <a:t>синхронный, анахронизм</a:t>
                      </a:r>
                      <a:endParaRPr lang="ru-RU" sz="2800" b="1" i="1" dirty="0"/>
                    </a:p>
                  </a:txBody>
                  <a:tcPr/>
                </a:tc>
              </a:tr>
              <a:tr h="59945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анти 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против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/>
                        <a:t>антипатия, Антарктика</a:t>
                      </a:r>
                      <a:endParaRPr lang="ru-RU" sz="2800" b="1" i="1" dirty="0"/>
                    </a:p>
                  </a:txBody>
                  <a:tcPr/>
                </a:tc>
              </a:tr>
              <a:tr h="615928">
                <a:tc>
                  <a:txBody>
                    <a:bodyPr/>
                    <a:lstStyle/>
                    <a:p>
                      <a:r>
                        <a:rPr lang="ru-RU" sz="2800" b="1" dirty="0" err="1" smtClean="0"/>
                        <a:t>ман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любитель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/>
                        <a:t>меломан, мания</a:t>
                      </a:r>
                      <a:endParaRPr lang="ru-RU" sz="28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Ключик к тайне некоторых международных слов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543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523"/>
                <a:gridCol w="2428892"/>
                <a:gridCol w="3836985"/>
              </a:tblGrid>
              <a:tr h="757241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латинизмы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их значение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производные слова</a:t>
                      </a:r>
                      <a:endParaRPr lang="ru-RU" sz="2400" b="1" dirty="0"/>
                    </a:p>
                  </a:txBody>
                  <a:tcPr/>
                </a:tc>
              </a:tr>
              <a:tr h="757241">
                <a:tc>
                  <a:txBody>
                    <a:bodyPr/>
                    <a:lstStyle/>
                    <a:p>
                      <a:r>
                        <a:rPr lang="ru-RU" sz="2800" b="1" dirty="0" err="1" smtClean="0"/>
                        <a:t>акв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вода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акватория, аквариум</a:t>
                      </a:r>
                      <a:endParaRPr lang="ru-RU" sz="2800" b="1" dirty="0"/>
                    </a:p>
                  </a:txBody>
                  <a:tcPr/>
                </a:tc>
              </a:tr>
              <a:tr h="757241">
                <a:tc>
                  <a:txBody>
                    <a:bodyPr/>
                    <a:lstStyle/>
                    <a:p>
                      <a:r>
                        <a:rPr lang="ru-RU" sz="2800" b="1" dirty="0" err="1" smtClean="0"/>
                        <a:t>ду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два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дубль, дублёр</a:t>
                      </a:r>
                      <a:endParaRPr lang="ru-RU" sz="2800" b="1" dirty="0"/>
                    </a:p>
                  </a:txBody>
                  <a:tcPr/>
                </a:tc>
              </a:tr>
              <a:tr h="75724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сан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здоровый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санитар, санировать</a:t>
                      </a:r>
                      <a:endParaRPr lang="ru-RU" sz="2800" b="1" dirty="0"/>
                    </a:p>
                  </a:txBody>
                  <a:tcPr/>
                </a:tc>
              </a:tr>
              <a:tr h="757241">
                <a:tc>
                  <a:txBody>
                    <a:bodyPr/>
                    <a:lstStyle/>
                    <a:p>
                      <a:r>
                        <a:rPr lang="ru-RU" sz="2800" b="1" dirty="0" err="1" smtClean="0"/>
                        <a:t>терр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земля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терракотовый</a:t>
                      </a:r>
                      <a:endParaRPr lang="ru-RU" sz="2800" b="1" dirty="0"/>
                    </a:p>
                  </a:txBody>
                  <a:tcPr/>
                </a:tc>
              </a:tr>
              <a:tr h="757241">
                <a:tc>
                  <a:txBody>
                    <a:bodyPr/>
                    <a:lstStyle/>
                    <a:p>
                      <a:r>
                        <a:rPr lang="ru-RU" sz="2800" b="1" dirty="0" err="1" smtClean="0"/>
                        <a:t>суб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под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субмарина, субтитры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1)найти в этимологическом словаре историю происхождения слов </a:t>
            </a:r>
            <a:r>
              <a:rPr lang="ru-RU" i="1" dirty="0"/>
              <a:t>беседка, восторг, ожерелье </a:t>
            </a:r>
            <a:r>
              <a:rPr lang="ru-RU" dirty="0"/>
              <a:t>и подобрать к ним родственные слова из современного языка;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641</TotalTime>
  <Words>236</Words>
  <Application>Microsoft Office PowerPoint</Application>
  <PresentationFormat>Экран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Tw Cen MT</vt:lpstr>
      <vt:lpstr>Wingdings</vt:lpstr>
      <vt:lpstr>Wingdings 2</vt:lpstr>
      <vt:lpstr>Обычная</vt:lpstr>
      <vt:lpstr>Этимология слов. Этимологический словарь</vt:lpstr>
      <vt:lpstr>Этимология</vt:lpstr>
      <vt:lpstr>Виды разбора по структуре слова:</vt:lpstr>
      <vt:lpstr>Что сообщается в словарной статье этимологического словаря ?</vt:lpstr>
      <vt:lpstr>Задание 3.</vt:lpstr>
      <vt:lpstr>Из каких языков эти слова?</vt:lpstr>
      <vt:lpstr>Ключик к тайне некоторых международных слов</vt:lpstr>
      <vt:lpstr>Ключик к тайне некоторых международных слов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Этимология слова</dc:title>
  <cp:lastModifiedBy>Noutbuk</cp:lastModifiedBy>
  <cp:revision>69</cp:revision>
  <dcterms:modified xsi:type="dcterms:W3CDTF">2021-01-04T16:15:01Z</dcterms:modified>
</cp:coreProperties>
</file>